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286" r:id="rId3"/>
    <p:sldId id="300" r:id="rId4"/>
    <p:sldId id="302" r:id="rId5"/>
    <p:sldId id="306" r:id="rId6"/>
    <p:sldId id="303" r:id="rId7"/>
    <p:sldId id="307" r:id="rId8"/>
    <p:sldId id="301" r:id="rId9"/>
    <p:sldId id="298" r:id="rId10"/>
    <p:sldId id="304" r:id="rId11"/>
    <p:sldId id="305" r:id="rId12"/>
    <p:sldId id="266" r:id="rId13"/>
  </p:sldIdLst>
  <p:sldSz cx="12192000" cy="6858000"/>
  <p:notesSz cx="6797675" cy="98742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856A965-0CD5-4866-AF3A-4AE03CB5F99D}">
          <p14:sldIdLst>
            <p14:sldId id="261"/>
            <p14:sldId id="286"/>
            <p14:sldId id="300"/>
            <p14:sldId id="302"/>
            <p14:sldId id="306"/>
            <p14:sldId id="303"/>
            <p14:sldId id="307"/>
            <p14:sldId id="301"/>
            <p14:sldId id="298"/>
            <p14:sldId id="304"/>
            <p14:sldId id="305"/>
            <p14:sldId id="266"/>
          </p14:sldIdLst>
        </p14:section>
        <p14:section name="Раздел без заголовка" id="{497B92B7-A410-4745-806E-98A7912E483C}">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8925"/>
    <a:srgbClr val="FB756B"/>
    <a:srgbClr val="FEED0E"/>
    <a:srgbClr val="9457D7"/>
    <a:srgbClr val="67D5EF"/>
    <a:srgbClr val="45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59331" autoAdjust="0"/>
  </p:normalViewPr>
  <p:slideViewPr>
    <p:cSldViewPr snapToGrid="0">
      <p:cViewPr varScale="1">
        <p:scale>
          <a:sx n="55" d="100"/>
          <a:sy n="55" d="100"/>
        </p:scale>
        <p:origin x="22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A59ACD58-75CF-484E-8AA4-2516DD3D8F68}" type="datetimeFigureOut">
              <a:rPr lang="en-GB" smtClean="0"/>
              <a:t>25/07/2018</a:t>
            </a:fld>
            <a:endParaRPr lang="en-GB"/>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D1BF938C-0484-4AC9-AEC6-CF056B8539E3}" type="slidenum">
              <a:rPr lang="en-GB" smtClean="0"/>
              <a:t>‹#›</a:t>
            </a:fld>
            <a:endParaRPr lang="en-GB"/>
          </a:p>
        </p:txBody>
      </p:sp>
    </p:spTree>
    <p:extLst>
      <p:ext uri="{BB962C8B-B14F-4D97-AF65-F5344CB8AC3E}">
        <p14:creationId xmlns:p14="http://schemas.microsoft.com/office/powerpoint/2010/main" val="225150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5F0A38DA-5D13-4946-9F8C-159DD90172C1}" type="datetimeFigureOut">
              <a:rPr lang="uk-UA" smtClean="0"/>
              <a:t>25.07.18</a:t>
            </a:fld>
            <a:endParaRPr lang="uk-UA"/>
          </a:p>
        </p:txBody>
      </p:sp>
      <p:sp>
        <p:nvSpPr>
          <p:cNvPr id="4" name="Місце для зображення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D44E78E2-F6AC-4295-81CC-0022F5C4816D}" type="slidenum">
              <a:rPr lang="uk-UA" smtClean="0"/>
              <a:t>‹#›</a:t>
            </a:fld>
            <a:endParaRPr lang="uk-UA"/>
          </a:p>
        </p:txBody>
      </p:sp>
    </p:spTree>
    <p:extLst>
      <p:ext uri="{BB962C8B-B14F-4D97-AF65-F5344CB8AC3E}">
        <p14:creationId xmlns:p14="http://schemas.microsoft.com/office/powerpoint/2010/main" val="1833751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achievements of the AIDS response are largely due to the efforts of communities. The great strides we have made in preventing infections, reaching vulnerable people, and bringing a strong human rights and gender perspective to health and development are some of the many contributions communities make. Added to that are the decades of activism and advocacy that compelled governments to recognize people living with HIV and that spurred researchers to develop effective treatments. However, if a strong community response, composed of sufficiently respected and resourced community organizations, is not able to continue to play its vital and evolving role, the idea of ending the AIDS epidemic by 2030 will be a dream unrealized. </a:t>
            </a:r>
          </a:p>
          <a:p>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2</a:t>
            </a:fld>
            <a:endParaRPr lang="uk-UA"/>
          </a:p>
        </p:txBody>
      </p:sp>
    </p:spTree>
    <p:extLst>
      <p:ext uri="{BB962C8B-B14F-4D97-AF65-F5344CB8AC3E}">
        <p14:creationId xmlns:p14="http://schemas.microsoft.com/office/powerpoint/2010/main" val="2064615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However, the funding that reaches community groups tends to be project-based.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don’t have funds to grow our capacity, and week capacity is the reason donors are not taking risk to give funds to communities – it is vicious circle.</a:t>
            </a:r>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4</a:t>
            </a:fld>
            <a:endParaRPr lang="uk-UA"/>
          </a:p>
        </p:txBody>
      </p:sp>
    </p:spTree>
    <p:extLst>
      <p:ext uri="{BB962C8B-B14F-4D97-AF65-F5344CB8AC3E}">
        <p14:creationId xmlns:p14="http://schemas.microsoft.com/office/powerpoint/2010/main" val="104521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It is unrealistic to expect that in conditions of criminalization and difficulties of preserving the independence if you run services and conducting </a:t>
            </a:r>
            <a:r>
              <a:rPr lang="en-US" sz="1200" kern="1200" dirty="0" err="1">
                <a:solidFill>
                  <a:schemeClr val="tx1"/>
                </a:solidFill>
                <a:effectLst/>
                <a:latin typeface="+mn-lt"/>
                <a:ea typeface="+mn-ea"/>
                <a:cs typeface="+mn-cs"/>
              </a:rPr>
              <a:t>avdokatsii</a:t>
            </a:r>
            <a:r>
              <a:rPr lang="en-US" sz="1200" kern="1200" dirty="0">
                <a:solidFill>
                  <a:schemeClr val="tx1"/>
                </a:solidFill>
                <a:effectLst/>
                <a:latin typeface="+mn-lt"/>
                <a:ea typeface="+mn-ea"/>
                <a:cs typeface="+mn-cs"/>
              </a:rPr>
              <a:t> that national governments are happy to support the advocacy community and that the community will be able to effectively monitor and advocate for good, with the financial support of the governments. We'll have to find another way out in the transition. </a:t>
            </a:r>
            <a:endParaRPr lang="ru-R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simply doesn’t work in western world – not even speaking of transition countries </a:t>
            </a:r>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6</a:t>
            </a:fld>
            <a:endParaRPr lang="uk-UA"/>
          </a:p>
        </p:txBody>
      </p:sp>
    </p:spTree>
    <p:extLst>
      <p:ext uri="{BB962C8B-B14F-4D97-AF65-F5344CB8AC3E}">
        <p14:creationId xmlns:p14="http://schemas.microsoft.com/office/powerpoint/2010/main" val="385162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7</a:t>
            </a:fld>
            <a:endParaRPr lang="uk-UA"/>
          </a:p>
        </p:txBody>
      </p:sp>
    </p:spTree>
    <p:extLst>
      <p:ext uri="{BB962C8B-B14F-4D97-AF65-F5344CB8AC3E}">
        <p14:creationId xmlns:p14="http://schemas.microsoft.com/office/powerpoint/2010/main" val="211964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8</a:t>
            </a:fld>
            <a:endParaRPr lang="uk-UA"/>
          </a:p>
        </p:txBody>
      </p:sp>
    </p:spTree>
    <p:extLst>
      <p:ext uri="{BB962C8B-B14F-4D97-AF65-F5344CB8AC3E}">
        <p14:creationId xmlns:p14="http://schemas.microsoft.com/office/powerpoint/2010/main" val="67886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err="1"/>
              <a:t>Agrentina</a:t>
            </a:r>
            <a:r>
              <a:rPr lang="en-US" dirty="0"/>
              <a:t>, Brazil, India, Malawi, Malaysia, Moldova</a:t>
            </a:r>
            <a:endParaRPr lang="ru-RU" dirty="0"/>
          </a:p>
        </p:txBody>
      </p:sp>
      <p:sp>
        <p:nvSpPr>
          <p:cNvPr id="4" name="Номер слайда 3"/>
          <p:cNvSpPr>
            <a:spLocks noGrp="1"/>
          </p:cNvSpPr>
          <p:nvPr>
            <p:ph type="sldNum" sz="quarter" idx="10"/>
          </p:nvPr>
        </p:nvSpPr>
        <p:spPr/>
        <p:txBody>
          <a:bodyPr/>
          <a:lstStyle/>
          <a:p>
            <a:fld id="{D44E78E2-F6AC-4295-81CC-0022F5C4816D}" type="slidenum">
              <a:rPr lang="uk-UA" smtClean="0"/>
              <a:t>9</a:t>
            </a:fld>
            <a:endParaRPr lang="uk-UA"/>
          </a:p>
        </p:txBody>
      </p:sp>
    </p:spTree>
    <p:extLst>
      <p:ext uri="{BB962C8B-B14F-4D97-AF65-F5344CB8AC3E}">
        <p14:creationId xmlns:p14="http://schemas.microsoft.com/office/powerpoint/2010/main" val="317007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8933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110732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38623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вмі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301605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254329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493D97D7-B1F9-4BF8-BBC4-5817162FC820}" type="datetimeFigureOut">
              <a:rPr lang="uk-UA" smtClean="0"/>
              <a:t>25.07.18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320890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493D97D7-B1F9-4BF8-BBC4-5817162FC820}" type="datetimeFigureOut">
              <a:rPr lang="uk-UA" smtClean="0"/>
              <a:t>25.07.18</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120629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493D97D7-B1F9-4BF8-BBC4-5817162FC820}" type="datetimeFigureOut">
              <a:rPr lang="uk-UA" smtClean="0"/>
              <a:t>25.07.18</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1063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93D97D7-B1F9-4BF8-BBC4-5817162FC820}" type="datetimeFigureOut">
              <a:rPr lang="uk-UA" smtClean="0"/>
              <a:t>25.07.18</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51305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93D97D7-B1F9-4BF8-BBC4-5817162FC820}" type="datetimeFigureOut">
              <a:rPr lang="uk-UA" smtClean="0"/>
              <a:t>25.07.18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65598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93D97D7-B1F9-4BF8-BBC4-5817162FC820}" type="datetimeFigureOut">
              <a:rPr lang="uk-UA" smtClean="0"/>
              <a:t>25.07.18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6D281C4-1C8E-4B7C-B86B-BCF6DF7298D3}" type="slidenum">
              <a:rPr lang="uk-UA" smtClean="0"/>
              <a:t>‹#›</a:t>
            </a:fld>
            <a:endParaRPr lang="uk-UA"/>
          </a:p>
        </p:txBody>
      </p:sp>
    </p:spTree>
    <p:extLst>
      <p:ext uri="{BB962C8B-B14F-4D97-AF65-F5344CB8AC3E}">
        <p14:creationId xmlns:p14="http://schemas.microsoft.com/office/powerpoint/2010/main" val="167297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D97D7-B1F9-4BF8-BBC4-5817162FC820}" type="datetimeFigureOut">
              <a:rPr lang="uk-UA" smtClean="0"/>
              <a:t>25.07.18</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281C4-1C8E-4B7C-B86B-BCF6DF7298D3}" type="slidenum">
              <a:rPr lang="uk-UA" smtClean="0"/>
              <a:t>‹#›</a:t>
            </a:fld>
            <a:endParaRPr lang="uk-UA"/>
          </a:p>
        </p:txBody>
      </p:sp>
    </p:spTree>
    <p:extLst>
      <p:ext uri="{BB962C8B-B14F-4D97-AF65-F5344CB8AC3E}">
        <p14:creationId xmlns:p14="http://schemas.microsoft.com/office/powerpoint/2010/main" val="229385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5001782" y="2006052"/>
            <a:ext cx="6474793" cy="646331"/>
          </a:xfrm>
          <a:prstGeom prst="rect">
            <a:avLst/>
          </a:prstGeom>
        </p:spPr>
        <p:txBody>
          <a:bodyPr wrap="square">
            <a:spAutoFit/>
          </a:bodyPr>
          <a:lstStyle/>
          <a:p>
            <a:r>
              <a:rPr lang="en-US" sz="3600" b="1" dirty="0">
                <a:solidFill>
                  <a:srgbClr val="E38925"/>
                </a:solidFill>
                <a:latin typeface="Avanti" panose="020B7200000000000000" pitchFamily="34" charset="-52"/>
                <a:cs typeface="Times New Roman" panose="02020603050405020304" pitchFamily="18" charset="0"/>
              </a:rPr>
              <a:t>Community Funding</a:t>
            </a:r>
            <a:endParaRPr lang="uk-UA" sz="3600" b="1" dirty="0">
              <a:solidFill>
                <a:srgbClr val="002060"/>
              </a:solidFill>
              <a:latin typeface="Avanti" panose="020B7200000000000000" pitchFamily="34" charset="-52"/>
            </a:endParaRPr>
          </a:p>
        </p:txBody>
      </p:sp>
      <p:sp>
        <p:nvSpPr>
          <p:cNvPr id="6" name="Прямокутник 5"/>
          <p:cNvSpPr/>
          <p:nvPr/>
        </p:nvSpPr>
        <p:spPr>
          <a:xfrm>
            <a:off x="5001782" y="3943844"/>
            <a:ext cx="5613157" cy="646331"/>
          </a:xfrm>
          <a:prstGeom prst="rect">
            <a:avLst/>
          </a:prstGeom>
        </p:spPr>
        <p:txBody>
          <a:bodyPr wrap="square">
            <a:spAutoFit/>
          </a:bodyPr>
          <a:lstStyle/>
          <a:p>
            <a:r>
              <a:rPr lang="en-US" dirty="0">
                <a:solidFill>
                  <a:srgbClr val="002060"/>
                </a:solidFill>
                <a:latin typeface="Avanti" panose="020B7200000000000000" pitchFamily="34" charset="-52"/>
              </a:rPr>
              <a:t>Alexandra Volgina </a:t>
            </a:r>
          </a:p>
          <a:p>
            <a:r>
              <a:rPr lang="en-US" dirty="0">
                <a:solidFill>
                  <a:srgbClr val="002060"/>
                </a:solidFill>
                <a:latin typeface="Avanti" panose="020B7200000000000000" pitchFamily="34" charset="-52"/>
              </a:rPr>
              <a:t>Program Manager</a:t>
            </a:r>
          </a:p>
        </p:txBody>
      </p:sp>
      <p:pic>
        <p:nvPicPr>
          <p:cNvPr id="2" name="Picture 1"/>
          <p:cNvPicPr>
            <a:picLocks noChangeAspect="1"/>
          </p:cNvPicPr>
          <p:nvPr/>
        </p:nvPicPr>
        <p:blipFill>
          <a:blip r:embed="rId2"/>
          <a:stretch>
            <a:fillRect/>
          </a:stretch>
        </p:blipFill>
        <p:spPr>
          <a:xfrm>
            <a:off x="0" y="816077"/>
            <a:ext cx="3944471" cy="1690715"/>
          </a:xfrm>
          <a:prstGeom prst="rect">
            <a:avLst/>
          </a:prstGeom>
        </p:spPr>
      </p:pic>
    </p:spTree>
    <p:extLst>
      <p:ext uri="{BB962C8B-B14F-4D97-AF65-F5344CB8AC3E}">
        <p14:creationId xmlns:p14="http://schemas.microsoft.com/office/powerpoint/2010/main" val="129880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4FAF3D43-3832-684A-B421-7914D0770746}"/>
              </a:ext>
            </a:extLst>
          </p:cNvPr>
          <p:cNvSpPr>
            <a:spLocks noGrp="1"/>
          </p:cNvSpPr>
          <p:nvPr>
            <p:ph type="title"/>
          </p:nvPr>
        </p:nvSpPr>
        <p:spPr/>
        <p:txBody>
          <a:bodyPr/>
          <a:lstStyle/>
          <a:p>
            <a:r>
              <a:rPr lang="en-US" dirty="0"/>
              <a:t>LAC region experience</a:t>
            </a:r>
            <a:endParaRPr lang="ru-RU" dirty="0"/>
          </a:p>
        </p:txBody>
      </p:sp>
      <p:sp>
        <p:nvSpPr>
          <p:cNvPr id="5" name="Объект 4">
            <a:extLst>
              <a:ext uri="{FF2B5EF4-FFF2-40B4-BE49-F238E27FC236}">
                <a16:creationId xmlns:a16="http://schemas.microsoft.com/office/drawing/2014/main" id="{CDE11399-1246-3B40-99C8-2EEBECC9977B}"/>
              </a:ext>
            </a:extLst>
          </p:cNvPr>
          <p:cNvSpPr>
            <a:spLocks noGrp="1"/>
          </p:cNvSpPr>
          <p:nvPr>
            <p:ph sz="half" idx="1"/>
          </p:nvPr>
        </p:nvSpPr>
        <p:spPr/>
        <p:txBody>
          <a:bodyPr>
            <a:normAutofit/>
          </a:bodyPr>
          <a:lstStyle/>
          <a:p>
            <a:pPr marL="0" indent="0">
              <a:buNone/>
            </a:pPr>
            <a:endParaRPr lang="es-ES" sz="2000" b="1" dirty="0"/>
          </a:p>
          <a:p>
            <a:r>
              <a:rPr lang="es-ES" b="1" dirty="0"/>
              <a:t>Argentina </a:t>
            </a:r>
          </a:p>
          <a:p>
            <a:r>
              <a:rPr lang="es-ES" b="1" dirty="0" err="1"/>
              <a:t>Brazil</a:t>
            </a:r>
            <a:endParaRPr lang="es-ES" b="1" dirty="0"/>
          </a:p>
          <a:p>
            <a:r>
              <a:rPr lang="es-ES" b="1" dirty="0"/>
              <a:t>Colombia </a:t>
            </a:r>
          </a:p>
          <a:p>
            <a:r>
              <a:rPr lang="es-ES" b="1" dirty="0"/>
              <a:t>Costa Rica </a:t>
            </a:r>
          </a:p>
          <a:p>
            <a:r>
              <a:rPr lang="es-ES" b="1" dirty="0" err="1"/>
              <a:t>Mexico</a:t>
            </a:r>
            <a:endParaRPr lang="es-ES" b="1" dirty="0"/>
          </a:p>
          <a:p>
            <a:r>
              <a:rPr lang="es-ES" b="1" dirty="0" err="1"/>
              <a:t>Dominican</a:t>
            </a:r>
            <a:r>
              <a:rPr lang="es-ES" b="1" dirty="0"/>
              <a:t> </a:t>
            </a:r>
            <a:r>
              <a:rPr lang="es-ES" b="1" dirty="0" err="1"/>
              <a:t>Republic</a:t>
            </a:r>
            <a:endParaRPr lang="es-ES" b="1" dirty="0"/>
          </a:p>
          <a:p>
            <a:pPr marL="0" indent="0">
              <a:buNone/>
            </a:pPr>
            <a:endParaRPr lang="ru-RU" dirty="0"/>
          </a:p>
        </p:txBody>
      </p:sp>
      <p:sp>
        <p:nvSpPr>
          <p:cNvPr id="6" name="Объект 5">
            <a:extLst>
              <a:ext uri="{FF2B5EF4-FFF2-40B4-BE49-F238E27FC236}">
                <a16:creationId xmlns:a16="http://schemas.microsoft.com/office/drawing/2014/main" id="{5B562981-E95B-0949-96F6-D9FCA86199F3}"/>
              </a:ext>
            </a:extLst>
          </p:cNvPr>
          <p:cNvSpPr>
            <a:spLocks noGrp="1"/>
          </p:cNvSpPr>
          <p:nvPr>
            <p:ph sz="half" idx="2"/>
          </p:nvPr>
        </p:nvSpPr>
        <p:spPr/>
        <p:txBody>
          <a:bodyPr>
            <a:normAutofit/>
          </a:bodyPr>
          <a:lstStyle/>
          <a:p>
            <a:r>
              <a:rPr lang="es-ES" dirty="0" err="1"/>
              <a:t>regulatory</a:t>
            </a:r>
            <a:r>
              <a:rPr lang="es-ES" dirty="0"/>
              <a:t> </a:t>
            </a:r>
            <a:r>
              <a:rPr lang="es-ES" dirty="0" err="1"/>
              <a:t>frameworks</a:t>
            </a:r>
            <a:r>
              <a:rPr lang="es-ES" dirty="0"/>
              <a:t> </a:t>
            </a:r>
            <a:r>
              <a:rPr lang="es-ES" dirty="0" err="1"/>
              <a:t>which</a:t>
            </a:r>
            <a:r>
              <a:rPr lang="es-ES" dirty="0"/>
              <a:t> </a:t>
            </a:r>
            <a:r>
              <a:rPr lang="es-ES" dirty="0" err="1"/>
              <a:t>regulate</a:t>
            </a:r>
            <a:r>
              <a:rPr lang="es-ES" dirty="0"/>
              <a:t> </a:t>
            </a:r>
            <a:r>
              <a:rPr lang="es-ES" dirty="0" err="1"/>
              <a:t>processes</a:t>
            </a:r>
            <a:r>
              <a:rPr lang="es-ES" dirty="0"/>
              <a:t> to </a:t>
            </a:r>
            <a:r>
              <a:rPr lang="es-ES" dirty="0" err="1"/>
              <a:t>contract</a:t>
            </a:r>
            <a:r>
              <a:rPr lang="es-ES" dirty="0"/>
              <a:t> </a:t>
            </a:r>
            <a:r>
              <a:rPr lang="es-ES" dirty="0" err="1"/>
              <a:t>the</a:t>
            </a:r>
            <a:r>
              <a:rPr lang="es-ES" dirty="0"/>
              <a:t> </a:t>
            </a:r>
            <a:r>
              <a:rPr lang="es-ES" dirty="0" err="1"/>
              <a:t>community</a:t>
            </a:r>
            <a:r>
              <a:rPr lang="es-ES" dirty="0"/>
              <a:t> sector </a:t>
            </a:r>
          </a:p>
          <a:p>
            <a:r>
              <a:rPr lang="es-ES" dirty="0" err="1"/>
              <a:t>Two</a:t>
            </a:r>
            <a:r>
              <a:rPr lang="es-ES" dirty="0"/>
              <a:t> </a:t>
            </a:r>
            <a:r>
              <a:rPr lang="es-ES" dirty="0" err="1"/>
              <a:t>models</a:t>
            </a:r>
            <a:r>
              <a:rPr lang="es-ES" dirty="0"/>
              <a:t> of </a:t>
            </a:r>
            <a:r>
              <a:rPr lang="es-ES" dirty="0" err="1"/>
              <a:t>work</a:t>
            </a:r>
            <a:r>
              <a:rPr lang="es-ES" dirty="0"/>
              <a:t> : </a:t>
            </a:r>
          </a:p>
          <a:p>
            <a:pPr lvl="1"/>
            <a:r>
              <a:rPr lang="es-ES" dirty="0" err="1"/>
              <a:t>Direct</a:t>
            </a:r>
            <a:r>
              <a:rPr lang="es-ES" dirty="0"/>
              <a:t> </a:t>
            </a:r>
          </a:p>
          <a:p>
            <a:pPr lvl="1"/>
            <a:r>
              <a:rPr lang="es-ES" dirty="0" err="1"/>
              <a:t>Indirect</a:t>
            </a:r>
            <a:r>
              <a:rPr lang="es-ES" dirty="0"/>
              <a:t> (</a:t>
            </a:r>
            <a:r>
              <a:rPr lang="es-ES" dirty="0" err="1"/>
              <a:t>envolvemnet</a:t>
            </a:r>
            <a:r>
              <a:rPr lang="es-ES" dirty="0"/>
              <a:t> of </a:t>
            </a:r>
            <a:r>
              <a:rPr lang="es-ES" dirty="0" err="1"/>
              <a:t>third</a:t>
            </a:r>
            <a:r>
              <a:rPr lang="es-ES" dirty="0"/>
              <a:t> </a:t>
            </a:r>
            <a:r>
              <a:rPr lang="es-ES" dirty="0" err="1"/>
              <a:t>parties</a:t>
            </a:r>
            <a:r>
              <a:rPr lang="es-ES" dirty="0"/>
              <a:t>, </a:t>
            </a:r>
            <a:r>
              <a:rPr lang="es-ES" dirty="0" err="1"/>
              <a:t>with</a:t>
            </a:r>
            <a:r>
              <a:rPr lang="es-ES" dirty="0"/>
              <a:t> </a:t>
            </a:r>
            <a:r>
              <a:rPr lang="es-ES" dirty="0" err="1"/>
              <a:t>the</a:t>
            </a:r>
            <a:r>
              <a:rPr lang="es-ES" dirty="0"/>
              <a:t> </a:t>
            </a:r>
            <a:r>
              <a:rPr lang="es-ES" dirty="0" err="1"/>
              <a:t>technical</a:t>
            </a:r>
            <a:r>
              <a:rPr lang="es-ES" dirty="0"/>
              <a:t> and </a:t>
            </a:r>
            <a:r>
              <a:rPr lang="es-ES" dirty="0" err="1"/>
              <a:t>operational</a:t>
            </a:r>
            <a:r>
              <a:rPr lang="es-ES" dirty="0"/>
              <a:t> </a:t>
            </a:r>
            <a:r>
              <a:rPr lang="es-ES" dirty="0" err="1"/>
              <a:t>support</a:t>
            </a:r>
            <a:r>
              <a:rPr lang="es-ES" dirty="0"/>
              <a:t> of </a:t>
            </a:r>
            <a:r>
              <a:rPr lang="es-ES" dirty="0" err="1"/>
              <a:t>international</a:t>
            </a:r>
            <a:r>
              <a:rPr lang="es-ES" dirty="0"/>
              <a:t> </a:t>
            </a:r>
            <a:r>
              <a:rPr lang="es-ES" dirty="0" err="1"/>
              <a:t>cooperation</a:t>
            </a:r>
            <a:r>
              <a:rPr lang="es-ES" dirty="0"/>
              <a:t> agencies)</a:t>
            </a:r>
            <a:endParaRPr lang="ru-RU" dirty="0"/>
          </a:p>
        </p:txBody>
      </p:sp>
    </p:spTree>
    <p:extLst>
      <p:ext uri="{BB962C8B-B14F-4D97-AF65-F5344CB8AC3E}">
        <p14:creationId xmlns:p14="http://schemas.microsoft.com/office/powerpoint/2010/main" val="188665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829C3-9263-0A44-9204-652D8746D14D}"/>
              </a:ext>
            </a:extLst>
          </p:cNvPr>
          <p:cNvSpPr>
            <a:spLocks noGrp="1"/>
          </p:cNvSpPr>
          <p:nvPr>
            <p:ph type="title"/>
          </p:nvPr>
        </p:nvSpPr>
        <p:spPr/>
        <p:txBody>
          <a:bodyPr>
            <a:normAutofit fontScale="90000"/>
          </a:bodyPr>
          <a:lstStyle/>
          <a:p>
            <a:r>
              <a:rPr lang="en-US" dirty="0"/>
              <a:t>Asia Pacific Legislative base to access governmental support </a:t>
            </a:r>
            <a:br>
              <a:rPr lang="en-US" dirty="0"/>
            </a:br>
            <a:endParaRPr lang="ru-RU" dirty="0"/>
          </a:p>
        </p:txBody>
      </p:sp>
      <p:sp>
        <p:nvSpPr>
          <p:cNvPr id="3" name="Объект 2">
            <a:extLst>
              <a:ext uri="{FF2B5EF4-FFF2-40B4-BE49-F238E27FC236}">
                <a16:creationId xmlns:a16="http://schemas.microsoft.com/office/drawing/2014/main" id="{1EC96207-DF4A-7E48-A04A-A691E1AFE0DA}"/>
              </a:ext>
            </a:extLst>
          </p:cNvPr>
          <p:cNvSpPr>
            <a:spLocks noGrp="1"/>
          </p:cNvSpPr>
          <p:nvPr>
            <p:ph sz="half" idx="1"/>
          </p:nvPr>
        </p:nvSpPr>
        <p:spPr/>
        <p:txBody>
          <a:bodyPr/>
          <a:lstStyle/>
          <a:p>
            <a:r>
              <a:rPr lang="en-US" dirty="0"/>
              <a:t>Indonesia </a:t>
            </a:r>
          </a:p>
          <a:p>
            <a:r>
              <a:rPr lang="en-US" dirty="0"/>
              <a:t>Legislation base  - Grant and social assistance – on national level + Local funding  - on sub-national – </a:t>
            </a:r>
          </a:p>
          <a:p>
            <a:r>
              <a:rPr lang="en-US" dirty="0"/>
              <a:t>NAC – in fact operates international funds</a:t>
            </a:r>
          </a:p>
          <a:p>
            <a:endParaRPr lang="ru-RU" dirty="0"/>
          </a:p>
        </p:txBody>
      </p:sp>
      <p:sp>
        <p:nvSpPr>
          <p:cNvPr id="5" name="Объект 4">
            <a:extLst>
              <a:ext uri="{FF2B5EF4-FFF2-40B4-BE49-F238E27FC236}">
                <a16:creationId xmlns:a16="http://schemas.microsoft.com/office/drawing/2014/main" id="{84103787-1C08-A34A-960E-A83818FBF55C}"/>
              </a:ext>
            </a:extLst>
          </p:cNvPr>
          <p:cNvSpPr>
            <a:spLocks noGrp="1"/>
          </p:cNvSpPr>
          <p:nvPr>
            <p:ph sz="half" idx="2"/>
          </p:nvPr>
        </p:nvSpPr>
        <p:spPr/>
        <p:txBody>
          <a:bodyPr/>
          <a:lstStyle/>
          <a:p>
            <a:r>
              <a:rPr lang="en-US" dirty="0"/>
              <a:t>Malaysia – </a:t>
            </a:r>
          </a:p>
          <a:p>
            <a:r>
              <a:rPr lang="en-US" dirty="0"/>
              <a:t>Ministry of Finance regulations </a:t>
            </a:r>
          </a:p>
          <a:p>
            <a:r>
              <a:rPr lang="en-US" dirty="0"/>
              <a:t>Registration</a:t>
            </a:r>
          </a:p>
          <a:p>
            <a:r>
              <a:rPr lang="en-US" dirty="0"/>
              <a:t>History of external audit </a:t>
            </a:r>
          </a:p>
          <a:p>
            <a:pPr marL="0" indent="0">
              <a:buNone/>
            </a:pPr>
            <a:endParaRPr lang="ru-RU" dirty="0"/>
          </a:p>
        </p:txBody>
      </p:sp>
    </p:spTree>
    <p:extLst>
      <p:ext uri="{BB962C8B-B14F-4D97-AF65-F5344CB8AC3E}">
        <p14:creationId xmlns:p14="http://schemas.microsoft.com/office/powerpoint/2010/main" val="4262212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8A9ED-AB4B-FE41-91B3-DCD8443E526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37DA75C2-75FC-E84A-A5EB-A7C52D7EBE88}"/>
              </a:ext>
            </a:extLst>
          </p:cNvPr>
          <p:cNvSpPr>
            <a:spLocks noGrp="1"/>
          </p:cNvSpPr>
          <p:nvPr>
            <p:ph idx="1"/>
          </p:nvPr>
        </p:nvSpPr>
        <p:spPr>
          <a:xfrm>
            <a:off x="357188" y="1343025"/>
            <a:ext cx="10996612" cy="5386388"/>
          </a:xfrm>
        </p:spPr>
        <p:txBody>
          <a:bodyPr>
            <a:normAutofit/>
          </a:bodyPr>
          <a:lstStyle/>
          <a:p>
            <a:pPr marL="514350" indent="-514350">
              <a:buFont typeface="+mj-lt"/>
              <a:buAutoNum type="arabicPeriod"/>
            </a:pPr>
            <a:endParaRPr lang="en-US" b="1" dirty="0"/>
          </a:p>
          <a:p>
            <a:pPr marL="514350" indent="-514350">
              <a:buFont typeface="+mj-lt"/>
              <a:buAutoNum type="arabicPeriod"/>
            </a:pPr>
            <a:r>
              <a:rPr lang="en-US" b="1" dirty="0"/>
              <a:t>Data - Ongoing monitoring </a:t>
            </a:r>
            <a:r>
              <a:rPr lang="en-US" dirty="0"/>
              <a:t>of situation, needs and assistance</a:t>
            </a:r>
            <a:endParaRPr lang="en-US" b="1" dirty="0"/>
          </a:p>
          <a:p>
            <a:pPr marL="514350" indent="-514350">
              <a:buFont typeface="+mj-lt"/>
              <a:buAutoNum type="arabicPeriod"/>
            </a:pPr>
            <a:r>
              <a:rPr lang="en-US" b="1" dirty="0"/>
              <a:t>Improvements of international donors funding </a:t>
            </a:r>
          </a:p>
          <a:p>
            <a:pPr marL="514350" indent="-514350">
              <a:buFont typeface="+mj-lt"/>
              <a:buAutoNum type="arabicPeriod"/>
            </a:pPr>
            <a:r>
              <a:rPr lang="en-US" b="1" dirty="0"/>
              <a:t>Political </a:t>
            </a:r>
            <a:r>
              <a:rPr lang="en-US" dirty="0"/>
              <a:t>discussions of transition </a:t>
            </a:r>
          </a:p>
          <a:p>
            <a:pPr marL="514350" indent="-514350">
              <a:buFont typeface="+mj-lt"/>
              <a:buAutoNum type="arabicPeriod"/>
            </a:pPr>
            <a:r>
              <a:rPr lang="en-US" b="1" dirty="0"/>
              <a:t>Practical discussions </a:t>
            </a:r>
            <a:r>
              <a:rPr lang="en-US" dirty="0"/>
              <a:t>at different levels (relevant agencies, including health lawyers and economists and NGOs/community groups)</a:t>
            </a:r>
          </a:p>
          <a:p>
            <a:pPr marL="514350" indent="-514350">
              <a:buFont typeface="+mj-lt"/>
              <a:buAutoNum type="arabicPeriod"/>
            </a:pPr>
            <a:r>
              <a:rPr lang="en-US" b="1" dirty="0"/>
              <a:t>Technical support and capacity growth</a:t>
            </a:r>
            <a:endParaRPr lang="en-US" dirty="0"/>
          </a:p>
          <a:p>
            <a:pPr marL="514350" indent="-514350">
              <a:buFont typeface="+mj-lt"/>
              <a:buAutoNum type="arabicPeriod"/>
            </a:pPr>
            <a:r>
              <a:rPr lang="en-US" dirty="0"/>
              <a:t>Importance of supporting </a:t>
            </a:r>
            <a:r>
              <a:rPr lang="en-US" b="1" dirty="0"/>
              <a:t>longer transition </a:t>
            </a:r>
            <a:r>
              <a:rPr lang="en-US" dirty="0"/>
              <a:t>period </a:t>
            </a:r>
            <a:r>
              <a:rPr lang="en-US" b="1" dirty="0"/>
              <a:t>and safety net</a:t>
            </a:r>
          </a:p>
        </p:txBody>
      </p:sp>
    </p:spTree>
    <p:extLst>
      <p:ext uri="{BB962C8B-B14F-4D97-AF65-F5344CB8AC3E}">
        <p14:creationId xmlns:p14="http://schemas.microsoft.com/office/powerpoint/2010/main" val="20109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2448" y="128588"/>
            <a:ext cx="9498106" cy="674377"/>
          </a:xfrm>
        </p:spPr>
        <p:txBody>
          <a:bodyPr>
            <a:normAutofit fontScale="90000"/>
          </a:bodyPr>
          <a:lstStyle/>
          <a:p>
            <a:r>
              <a:rPr lang="en-US" dirty="0"/>
              <a:t>Commitments</a:t>
            </a:r>
            <a:endParaRPr lang="ru-RU" dirty="0"/>
          </a:p>
        </p:txBody>
      </p:sp>
      <p:sp>
        <p:nvSpPr>
          <p:cNvPr id="3" name="Объект 2"/>
          <p:cNvSpPr>
            <a:spLocks noGrp="1"/>
          </p:cNvSpPr>
          <p:nvPr>
            <p:ph idx="1"/>
          </p:nvPr>
        </p:nvSpPr>
        <p:spPr>
          <a:xfrm>
            <a:off x="47135" y="1008668"/>
            <a:ext cx="6664651" cy="5717357"/>
          </a:xfrm>
        </p:spPr>
        <p:txBody>
          <a:bodyPr>
            <a:normAutofit fontScale="92500"/>
          </a:bodyPr>
          <a:lstStyle/>
          <a:p>
            <a:r>
              <a:rPr lang="en-US" dirty="0"/>
              <a:t>There is a global consensus on the need for a well-resourced community AIDS response. </a:t>
            </a:r>
          </a:p>
          <a:p>
            <a:r>
              <a:rPr lang="en-US" dirty="0"/>
              <a:t>to “expanding community-led service delivery to cover at least 30% of all service delivery by 2030” </a:t>
            </a:r>
          </a:p>
          <a:p>
            <a:r>
              <a:rPr lang="en-US" dirty="0"/>
              <a:t>“</a:t>
            </a:r>
            <a:r>
              <a:rPr lang="en-US" i="1" dirty="0" err="1"/>
              <a:t>ensur</a:t>
            </a:r>
            <a:r>
              <a:rPr lang="en-US" i="1" dirty="0"/>
              <a:t>[</a:t>
            </a:r>
            <a:r>
              <a:rPr lang="en-US" i="1" dirty="0" err="1"/>
              <a:t>ing</a:t>
            </a:r>
            <a:r>
              <a:rPr lang="en-US" i="1" dirty="0"/>
              <a:t>] at least 6% of all global AIDS resources are allocated for social enablers including advocacy, community and political mobilization, community monitoring, public communication, outreach </a:t>
            </a:r>
            <a:r>
              <a:rPr lang="en-US" i="1" dirty="0" err="1"/>
              <a:t>programmes</a:t>
            </a:r>
            <a:r>
              <a:rPr lang="en-US" i="1" dirty="0"/>
              <a:t> to increase access to rapid tests and diagnosis, as well as human rights </a:t>
            </a:r>
            <a:r>
              <a:rPr lang="en-US" i="1" dirty="0" err="1"/>
              <a:t>programmes</a:t>
            </a:r>
            <a:r>
              <a:rPr lang="en-US" i="1" dirty="0"/>
              <a:t> such as law and policy reform, and stigma and discrimination reduction</a:t>
            </a:r>
            <a:r>
              <a:rPr lang="en-US" dirty="0"/>
              <a:t>” </a:t>
            </a:r>
          </a:p>
          <a:p>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6280" y="983285"/>
            <a:ext cx="5635756" cy="4965027"/>
          </a:xfrm>
          <a:prstGeom prst="rect">
            <a:avLst/>
          </a:prstGeom>
        </p:spPr>
      </p:pic>
      <p:sp>
        <p:nvSpPr>
          <p:cNvPr id="5" name="TextBox 4"/>
          <p:cNvSpPr txBox="1"/>
          <p:nvPr/>
        </p:nvSpPr>
        <p:spPr>
          <a:xfrm>
            <a:off x="6471501" y="6150990"/>
            <a:ext cx="5849332" cy="369332"/>
          </a:xfrm>
          <a:prstGeom prst="rect">
            <a:avLst/>
          </a:prstGeom>
          <a:noFill/>
        </p:spPr>
        <p:txBody>
          <a:bodyPr wrap="square" rtlCol="0">
            <a:spAutoFit/>
          </a:bodyPr>
          <a:lstStyle/>
          <a:p>
            <a:r>
              <a:rPr lang="en-GB" dirty="0"/>
              <a:t>Barricade of civil activists of the Paris Commune 1871</a:t>
            </a:r>
            <a:endParaRPr lang="ru-RU" dirty="0"/>
          </a:p>
        </p:txBody>
      </p:sp>
    </p:spTree>
    <p:extLst>
      <p:ext uri="{BB962C8B-B14F-4D97-AF65-F5344CB8AC3E}">
        <p14:creationId xmlns:p14="http://schemas.microsoft.com/office/powerpoint/2010/main" val="345923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EAE23D-679F-5045-86AA-DF92FDD764C7}"/>
              </a:ext>
            </a:extLst>
          </p:cNvPr>
          <p:cNvSpPr>
            <a:spLocks noGrp="1"/>
          </p:cNvSpPr>
          <p:nvPr>
            <p:ph type="title"/>
          </p:nvPr>
        </p:nvSpPr>
        <p:spPr/>
        <p:txBody>
          <a:bodyPr/>
          <a:lstStyle/>
          <a:p>
            <a:r>
              <a:rPr lang="en-US" dirty="0"/>
              <a:t>Data limitations</a:t>
            </a:r>
            <a:endParaRPr lang="ru-RU" dirty="0"/>
          </a:p>
        </p:txBody>
      </p:sp>
      <p:sp>
        <p:nvSpPr>
          <p:cNvPr id="3" name="Объект 2">
            <a:extLst>
              <a:ext uri="{FF2B5EF4-FFF2-40B4-BE49-F238E27FC236}">
                <a16:creationId xmlns:a16="http://schemas.microsoft.com/office/drawing/2014/main" id="{02B29EDF-B01D-6C40-BCCF-08338077DB27}"/>
              </a:ext>
            </a:extLst>
          </p:cNvPr>
          <p:cNvSpPr>
            <a:spLocks noGrp="1"/>
          </p:cNvSpPr>
          <p:nvPr>
            <p:ph idx="1"/>
          </p:nvPr>
        </p:nvSpPr>
        <p:spPr/>
        <p:txBody>
          <a:bodyPr/>
          <a:lstStyle/>
          <a:p>
            <a:r>
              <a:rPr lang="en-US" dirty="0"/>
              <a:t>We urgently need clear data – that will be showing the recourses that are provided</a:t>
            </a:r>
          </a:p>
          <a:p>
            <a:r>
              <a:rPr lang="en-US" dirty="0"/>
              <a:t>Both – donors and governments</a:t>
            </a:r>
          </a:p>
          <a:p>
            <a:r>
              <a:rPr lang="en-US" dirty="0"/>
              <a:t>Donors do not routinely disaggregate funding by implementing partners </a:t>
            </a:r>
          </a:p>
          <a:p>
            <a:r>
              <a:rPr lang="en-US" dirty="0"/>
              <a:t>Very few assessments on regional level – mostly devoted to services (HR, counseling and </a:t>
            </a:r>
            <a:r>
              <a:rPr lang="en-US" dirty="0" err="1"/>
              <a:t>etc</a:t>
            </a:r>
            <a:r>
              <a:rPr lang="en-US" dirty="0"/>
              <a:t>) – of funding allocated by Governments </a:t>
            </a:r>
          </a:p>
          <a:p>
            <a:endParaRPr lang="ru-RU" dirty="0"/>
          </a:p>
        </p:txBody>
      </p:sp>
    </p:spTree>
    <p:extLst>
      <p:ext uri="{BB962C8B-B14F-4D97-AF65-F5344CB8AC3E}">
        <p14:creationId xmlns:p14="http://schemas.microsoft.com/office/powerpoint/2010/main" val="209409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516AF1-44F5-6D40-91BD-7B17291EF28E}"/>
              </a:ext>
            </a:extLst>
          </p:cNvPr>
          <p:cNvSpPr>
            <a:spLocks noGrp="1"/>
          </p:cNvSpPr>
          <p:nvPr>
            <p:ph type="title"/>
          </p:nvPr>
        </p:nvSpPr>
        <p:spPr>
          <a:xfrm>
            <a:off x="838200" y="1"/>
            <a:ext cx="10515600" cy="1690688"/>
          </a:xfrm>
        </p:spPr>
        <p:txBody>
          <a:bodyPr>
            <a:normAutofit/>
          </a:bodyPr>
          <a:lstStyle/>
          <a:p>
            <a:pPr algn="ctr"/>
            <a:r>
              <a:rPr lang="en-US" sz="6000" dirty="0"/>
              <a:t>Donors </a:t>
            </a:r>
            <a:endParaRPr lang="ru-RU" sz="6000" dirty="0"/>
          </a:p>
        </p:txBody>
      </p:sp>
      <p:sp>
        <p:nvSpPr>
          <p:cNvPr id="3" name="Объект 2">
            <a:extLst>
              <a:ext uri="{FF2B5EF4-FFF2-40B4-BE49-F238E27FC236}">
                <a16:creationId xmlns:a16="http://schemas.microsoft.com/office/drawing/2014/main" id="{997D3433-FD73-8D40-8F72-CDD70C34909A}"/>
              </a:ext>
            </a:extLst>
          </p:cNvPr>
          <p:cNvSpPr>
            <a:spLocks noGrp="1"/>
          </p:cNvSpPr>
          <p:nvPr>
            <p:ph idx="1"/>
          </p:nvPr>
        </p:nvSpPr>
        <p:spPr>
          <a:xfrm>
            <a:off x="228600" y="1257300"/>
            <a:ext cx="11125200" cy="5600700"/>
          </a:xfrm>
        </p:spPr>
        <p:txBody>
          <a:bodyPr>
            <a:normAutofit/>
          </a:bodyPr>
          <a:lstStyle/>
          <a:p>
            <a:r>
              <a:rPr lang="en-US" sz="3600" dirty="0"/>
              <a:t>Who make the priorities?  - Advocacy should be among the top priorities that international donors support as they leave a country.  </a:t>
            </a:r>
          </a:p>
          <a:p>
            <a:r>
              <a:rPr lang="en-US" sz="3600" dirty="0"/>
              <a:t>Project based funding  - results into low capacity</a:t>
            </a:r>
          </a:p>
          <a:p>
            <a:r>
              <a:rPr lang="en-US" sz="3600" dirty="0"/>
              <a:t>Requirements to partner with international NGOs cater to donors’ risk mitigation needs, but do not cater to communities’ need to sustain the gains after donors leave.</a:t>
            </a:r>
          </a:p>
          <a:p>
            <a:r>
              <a:rPr lang="en-US" sz="3600" dirty="0"/>
              <a:t>Conditions for donors funding – applications, reporting and monitoring requirements</a:t>
            </a:r>
          </a:p>
          <a:p>
            <a:pPr marL="0" indent="0">
              <a:buNone/>
            </a:pPr>
            <a:endParaRPr lang="ru-RU" dirty="0"/>
          </a:p>
          <a:p>
            <a:endParaRPr lang="ru-RU" dirty="0"/>
          </a:p>
        </p:txBody>
      </p:sp>
    </p:spTree>
    <p:extLst>
      <p:ext uri="{BB962C8B-B14F-4D97-AF65-F5344CB8AC3E}">
        <p14:creationId xmlns:p14="http://schemas.microsoft.com/office/powerpoint/2010/main" val="428884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E6BA2E56-6FE1-0A4C-9570-B84044263642}"/>
              </a:ext>
            </a:extLst>
          </p:cNvPr>
          <p:cNvSpPr>
            <a:spLocks noGrp="1"/>
          </p:cNvSpPr>
          <p:nvPr>
            <p:ph type="title"/>
          </p:nvPr>
        </p:nvSpPr>
        <p:spPr>
          <a:xfrm>
            <a:off x="838200" y="365125"/>
            <a:ext cx="10515600" cy="6199798"/>
          </a:xfrm>
        </p:spPr>
        <p:txBody>
          <a:bodyPr>
            <a:normAutofit fontScale="90000"/>
          </a:bodyPr>
          <a:lstStyle/>
          <a:p>
            <a:r>
              <a:rPr lang="en-US" sz="3100" b="1" i="1" dirty="0"/>
              <a:t>“While most funders speak about the importance of community, their funding decisions do not match the rhetoric. In fact, donors increasingly expect data-driven impact evaluations of their investments, which are hard for community groups to deliver and which do not readily reflect the kind of work communities do.” –Ben Plumley, North America</a:t>
            </a:r>
            <a:br>
              <a:rPr lang="ru-RU" sz="3100" b="1" dirty="0"/>
            </a:br>
            <a:r>
              <a:rPr lang="en-US" sz="3100" b="1" i="1" dirty="0"/>
              <a:t> </a:t>
            </a:r>
            <a:br>
              <a:rPr lang="ru-RU" sz="3100" b="1" dirty="0"/>
            </a:br>
            <a:r>
              <a:rPr lang="en-US" sz="3100" b="1" i="1" dirty="0"/>
              <a:t>“For community organizations, [they] need at least two to three years track record for holding funds or [they are] ineligible [to receive grants].”</a:t>
            </a:r>
            <a:br>
              <a:rPr lang="ru-RU" sz="3100" b="1" dirty="0"/>
            </a:br>
            <a:r>
              <a:rPr lang="en-US" sz="3100" b="1" i="1" dirty="0"/>
              <a:t>--Robin Montgomery, North America</a:t>
            </a:r>
            <a:br>
              <a:rPr lang="ru-RU" sz="3100" b="1" dirty="0"/>
            </a:br>
            <a:r>
              <a:rPr lang="en-US" sz="3100" b="1" i="1" dirty="0"/>
              <a:t> </a:t>
            </a:r>
            <a:br>
              <a:rPr lang="ru-RU" sz="3100" b="1" dirty="0"/>
            </a:br>
            <a:r>
              <a:rPr lang="en-US" sz="3100" b="1" dirty="0"/>
              <a:t> </a:t>
            </a:r>
            <a:br>
              <a:rPr lang="ru-RU" sz="3100" b="1" dirty="0"/>
            </a:br>
            <a:r>
              <a:rPr lang="en-US" sz="3100" b="1" i="1" dirty="0"/>
              <a:t>“</a:t>
            </a:r>
            <a:r>
              <a:rPr lang="en-US" sz="3100" b="1" dirty="0"/>
              <a:t>A zero appetite for risk, and a desire to invest in community change are incompatible. Many donors refuse to recognize this, and by their refusal simply ‘down-source’ risk to the already most vulnerable development players: NGOs.” –Jonathan </a:t>
            </a:r>
            <a:r>
              <a:rPr lang="en-US" sz="3100" b="1" dirty="0" err="1"/>
              <a:t>Gunthorp</a:t>
            </a:r>
            <a:r>
              <a:rPr lang="en-US" sz="3100" b="1" dirty="0"/>
              <a:t>, Sub-Saharan Africa</a:t>
            </a:r>
            <a:br>
              <a:rPr lang="ru-RU" dirty="0"/>
            </a:br>
            <a:endParaRPr lang="ru-RU" dirty="0"/>
          </a:p>
        </p:txBody>
      </p:sp>
    </p:spTree>
    <p:extLst>
      <p:ext uri="{BB962C8B-B14F-4D97-AF65-F5344CB8AC3E}">
        <p14:creationId xmlns:p14="http://schemas.microsoft.com/office/powerpoint/2010/main" val="337775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462CB1-7867-2D4E-8E4C-986A47AD7A4B}"/>
              </a:ext>
            </a:extLst>
          </p:cNvPr>
          <p:cNvSpPr>
            <a:spLocks noGrp="1"/>
          </p:cNvSpPr>
          <p:nvPr>
            <p:ph type="title"/>
          </p:nvPr>
        </p:nvSpPr>
        <p:spPr>
          <a:xfrm>
            <a:off x="285749" y="365125"/>
            <a:ext cx="11744325" cy="1460500"/>
          </a:xfrm>
        </p:spPr>
        <p:txBody>
          <a:bodyPr>
            <a:normAutofit/>
          </a:bodyPr>
          <a:lstStyle/>
          <a:p>
            <a:r>
              <a:rPr lang="en-US" dirty="0"/>
              <a:t>Advocacy transition? </a:t>
            </a:r>
            <a:endParaRPr lang="ru-RU" dirty="0"/>
          </a:p>
        </p:txBody>
      </p:sp>
      <p:sp>
        <p:nvSpPr>
          <p:cNvPr id="6" name="Объект 5">
            <a:extLst>
              <a:ext uri="{FF2B5EF4-FFF2-40B4-BE49-F238E27FC236}">
                <a16:creationId xmlns:a16="http://schemas.microsoft.com/office/drawing/2014/main" id="{5EC9C22B-A70C-CA40-A570-E2A76B480173}"/>
              </a:ext>
            </a:extLst>
          </p:cNvPr>
          <p:cNvSpPr>
            <a:spLocks noGrp="1"/>
          </p:cNvSpPr>
          <p:nvPr>
            <p:ph idx="1"/>
          </p:nvPr>
        </p:nvSpPr>
        <p:spPr/>
        <p:txBody>
          <a:bodyPr>
            <a:normAutofit fontScale="85000" lnSpcReduction="10000"/>
          </a:bodyPr>
          <a:lstStyle/>
          <a:p>
            <a:r>
              <a:rPr lang="en-US" dirty="0"/>
              <a:t>Repressive Political and legal environment </a:t>
            </a:r>
          </a:p>
          <a:p>
            <a:r>
              <a:rPr lang="en-US" dirty="0"/>
              <a:t>Contradiction of Advocacy and Services </a:t>
            </a:r>
          </a:p>
          <a:p>
            <a:r>
              <a:rPr lang="en-US" dirty="0"/>
              <a:t>International donors still struggle with establishing </a:t>
            </a:r>
            <a:r>
              <a:rPr lang="en-US" dirty="0" err="1"/>
              <a:t>mechanizms</a:t>
            </a:r>
            <a:r>
              <a:rPr lang="en-US" dirty="0"/>
              <a:t> to support advocacy </a:t>
            </a:r>
          </a:p>
          <a:p>
            <a:pPr marL="0" indent="0">
              <a:buNone/>
            </a:pPr>
            <a:r>
              <a:rPr lang="en-US" dirty="0"/>
              <a:t>“[In Canada] we were not allowed to use ‘advocacy' in conversation or documents by projects funded by the government, so we had to get creative, because it’s core to civil society organizations’ mandates. It is our responsibility to be true to [our] mandate. [We would use terms like] ‘public engagement,’ or ‘public dialogues’ as alternative terms, as examples. Informational materials for civil society groups and communities suffered [as a result]. … [There was a] contraction in Canada’s civil society sector through the defunding of organizations that did advocacy work that is threatening to certain governments.” –Robin Montgomery, North America</a:t>
            </a:r>
            <a:br>
              <a:rPr lang="en-US" dirty="0"/>
            </a:br>
            <a:endParaRPr lang="ru-RU" dirty="0"/>
          </a:p>
        </p:txBody>
      </p:sp>
    </p:spTree>
    <p:extLst>
      <p:ext uri="{BB962C8B-B14F-4D97-AF65-F5344CB8AC3E}">
        <p14:creationId xmlns:p14="http://schemas.microsoft.com/office/powerpoint/2010/main" val="340307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A2F6C-757E-8A41-90F9-E4F78F630325}"/>
              </a:ext>
            </a:extLst>
          </p:cNvPr>
          <p:cNvSpPr>
            <a:spLocks noGrp="1"/>
          </p:cNvSpPr>
          <p:nvPr>
            <p:ph type="title"/>
          </p:nvPr>
        </p:nvSpPr>
        <p:spPr/>
        <p:txBody>
          <a:bodyPr/>
          <a:lstStyle/>
          <a:p>
            <a:r>
              <a:rPr lang="en-US" dirty="0"/>
              <a:t>Donors recommendations</a:t>
            </a:r>
            <a:endParaRPr lang="ru-RU" dirty="0"/>
          </a:p>
        </p:txBody>
      </p:sp>
      <p:sp>
        <p:nvSpPr>
          <p:cNvPr id="3" name="Объект 2">
            <a:extLst>
              <a:ext uri="{FF2B5EF4-FFF2-40B4-BE49-F238E27FC236}">
                <a16:creationId xmlns:a16="http://schemas.microsoft.com/office/drawing/2014/main" id="{511EF1D9-A9F4-D54F-8EA7-4BE2F62CEE7A}"/>
              </a:ext>
            </a:extLst>
          </p:cNvPr>
          <p:cNvSpPr>
            <a:spLocks noGrp="1"/>
          </p:cNvSpPr>
          <p:nvPr>
            <p:ph idx="1"/>
          </p:nvPr>
        </p:nvSpPr>
        <p:spPr>
          <a:xfrm>
            <a:off x="0" y="1500554"/>
            <a:ext cx="11816862" cy="5111261"/>
          </a:xfrm>
        </p:spPr>
        <p:txBody>
          <a:bodyPr>
            <a:normAutofit lnSpcReduction="10000"/>
          </a:bodyPr>
          <a:lstStyle/>
          <a:p>
            <a:r>
              <a:rPr lang="en-US" b="1" i="1" dirty="0"/>
              <a:t>Set aside targeted and sustainable funding mechanisms for communities and the development of community organizations</a:t>
            </a:r>
            <a:endParaRPr lang="ru-RU" dirty="0"/>
          </a:p>
          <a:p>
            <a:r>
              <a:rPr lang="en-US" b="1" i="1" dirty="0"/>
              <a:t>Improve accessibility of funding mechanisms for communities, simplify and appropriately-size application and reporting protocols, and provide support to communities to develop accountability mechanisms</a:t>
            </a:r>
            <a:endParaRPr lang="ru-RU" dirty="0"/>
          </a:p>
          <a:p>
            <a:r>
              <a:rPr lang="en-US" b="1" i="1" dirty="0"/>
              <a:t>Provide more support for core operating functions and other sustainability measures</a:t>
            </a:r>
            <a:endParaRPr lang="ru-RU" dirty="0"/>
          </a:p>
          <a:p>
            <a:r>
              <a:rPr lang="en-US" b="1" i="1" dirty="0"/>
              <a:t>Donors must reframe risk calculations and stop pushing risk down to communities</a:t>
            </a:r>
            <a:endParaRPr lang="ru-RU" dirty="0"/>
          </a:p>
          <a:p>
            <a:r>
              <a:rPr lang="en-US" b="1" i="1" dirty="0"/>
              <a:t>Ensure that funds are available for advocacy and other non-service delivery activities</a:t>
            </a:r>
            <a:endParaRPr lang="ru-RU" dirty="0"/>
          </a:p>
          <a:p>
            <a:r>
              <a:rPr lang="en-US" b="1" i="1" dirty="0"/>
              <a:t>Donors should increase proactive coordination of community funding</a:t>
            </a:r>
            <a:endParaRPr lang="ru-RU" dirty="0"/>
          </a:p>
          <a:p>
            <a:endParaRPr lang="ru-RU" dirty="0"/>
          </a:p>
        </p:txBody>
      </p:sp>
    </p:spTree>
    <p:extLst>
      <p:ext uri="{BB962C8B-B14F-4D97-AF65-F5344CB8AC3E}">
        <p14:creationId xmlns:p14="http://schemas.microsoft.com/office/powerpoint/2010/main" val="92375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3EF546-67C7-234E-ADFE-20714F68D2FC}"/>
              </a:ext>
            </a:extLst>
          </p:cNvPr>
          <p:cNvSpPr>
            <a:spLocks noGrp="1"/>
          </p:cNvSpPr>
          <p:nvPr>
            <p:ph type="title"/>
          </p:nvPr>
        </p:nvSpPr>
        <p:spPr/>
        <p:txBody>
          <a:bodyPr/>
          <a:lstStyle/>
          <a:p>
            <a:r>
              <a:rPr lang="en-US" dirty="0"/>
              <a:t>Lessons learned EECA – Governments support</a:t>
            </a:r>
            <a:endParaRPr lang="ru-RU" dirty="0"/>
          </a:p>
        </p:txBody>
      </p:sp>
      <p:sp>
        <p:nvSpPr>
          <p:cNvPr id="3" name="Объект 2">
            <a:extLst>
              <a:ext uri="{FF2B5EF4-FFF2-40B4-BE49-F238E27FC236}">
                <a16:creationId xmlns:a16="http://schemas.microsoft.com/office/drawing/2014/main" id="{91A79EB1-55EF-0F44-A7C0-804807F275FD}"/>
              </a:ext>
            </a:extLst>
          </p:cNvPr>
          <p:cNvSpPr>
            <a:spLocks noGrp="1"/>
          </p:cNvSpPr>
          <p:nvPr>
            <p:ph idx="1"/>
          </p:nvPr>
        </p:nvSpPr>
        <p:spPr/>
        <p:txBody>
          <a:bodyPr>
            <a:normAutofit lnSpcReduction="10000"/>
          </a:bodyPr>
          <a:lstStyle/>
          <a:p>
            <a:pPr lvl="1"/>
            <a:r>
              <a:rPr lang="en-US" sz="3600" dirty="0"/>
              <a:t>Serbia or (partially) in Romania, these services shuts down in 1-2 years</a:t>
            </a:r>
          </a:p>
          <a:p>
            <a:pPr lvl="1"/>
            <a:r>
              <a:rPr lang="en-US" sz="3600" dirty="0"/>
              <a:t>Once services close, there is a risk of increased number of new infections (Romania, Serbia)</a:t>
            </a:r>
          </a:p>
          <a:p>
            <a:pPr lvl="1"/>
            <a:r>
              <a:rPr lang="en-US" sz="3600" dirty="0"/>
              <a:t>Russia</a:t>
            </a:r>
          </a:p>
          <a:p>
            <a:pPr marL="0" indent="0">
              <a:buNone/>
            </a:pPr>
            <a:r>
              <a:rPr lang="en-US" sz="3600" dirty="0"/>
              <a:t>Best practices – Croatia , Czech Rep, Moldova Republic, Macedonia</a:t>
            </a:r>
          </a:p>
          <a:p>
            <a:pPr marL="0" indent="0" algn="ctr">
              <a:buNone/>
            </a:pPr>
            <a:r>
              <a:rPr lang="en-US" sz="3600" dirty="0"/>
              <a:t>Mechanisms can be established, if….</a:t>
            </a:r>
          </a:p>
          <a:p>
            <a:pPr marL="0" indent="0">
              <a:buNone/>
            </a:pPr>
            <a:endParaRPr lang="ru-RU" dirty="0"/>
          </a:p>
        </p:txBody>
      </p:sp>
    </p:spTree>
    <p:extLst>
      <p:ext uri="{BB962C8B-B14F-4D97-AF65-F5344CB8AC3E}">
        <p14:creationId xmlns:p14="http://schemas.microsoft.com/office/powerpoint/2010/main" val="135553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8A9ED-AB4B-FE41-91B3-DCD8443E5261}"/>
              </a:ext>
            </a:extLst>
          </p:cNvPr>
          <p:cNvSpPr>
            <a:spLocks noGrp="1"/>
          </p:cNvSpPr>
          <p:nvPr>
            <p:ph type="ctrTitle"/>
          </p:nvPr>
        </p:nvSpPr>
        <p:spPr/>
        <p:txBody>
          <a:bodyPr>
            <a:normAutofit fontScale="90000"/>
          </a:bodyPr>
          <a:lstStyle/>
          <a:p>
            <a:r>
              <a:rPr lang="en-US" sz="3100" i="1" dirty="0"/>
              <a:t>“The first realization has to be that community-based work needs and deserves funding. If supporting community-based organizations is a priority, then you’ll find a way to create the structure you need.”</a:t>
            </a:r>
            <a:br>
              <a:rPr lang="en-US" sz="3100" i="1" dirty="0"/>
            </a:br>
            <a:r>
              <a:rPr lang="en-US" sz="3100" dirty="0"/>
              <a:t>– Lee Waldorf, North America </a:t>
            </a:r>
            <a:br>
              <a:rPr lang="en-US" dirty="0"/>
            </a:br>
            <a:endParaRPr lang="en-US" dirty="0"/>
          </a:p>
        </p:txBody>
      </p:sp>
      <p:sp>
        <p:nvSpPr>
          <p:cNvPr id="4" name="Объект 3">
            <a:extLst>
              <a:ext uri="{FF2B5EF4-FFF2-40B4-BE49-F238E27FC236}">
                <a16:creationId xmlns:a16="http://schemas.microsoft.com/office/drawing/2014/main" id="{4B668DD3-0670-BA4A-BD2F-B79D3D12F6A0}"/>
              </a:ext>
            </a:extLst>
          </p:cNvPr>
          <p:cNvSpPr>
            <a:spLocks noGrp="1"/>
          </p:cNvSpPr>
          <p:nvPr>
            <p:ph type="subTitle" idx="1"/>
          </p:nvPr>
        </p:nvSpPr>
        <p:spPr/>
        <p:txBody>
          <a:bodyPr/>
          <a:lstStyle/>
          <a:p>
            <a:r>
              <a:rPr lang="en-US" sz="3200" b="1" dirty="0"/>
              <a:t>There is POLITICAL will to support communities</a:t>
            </a:r>
          </a:p>
          <a:p>
            <a:endParaRPr lang="ru-RU" dirty="0"/>
          </a:p>
        </p:txBody>
      </p:sp>
    </p:spTree>
    <p:extLst>
      <p:ext uri="{BB962C8B-B14F-4D97-AF65-F5344CB8AC3E}">
        <p14:creationId xmlns:p14="http://schemas.microsoft.com/office/powerpoint/2010/main" val="1177729740"/>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12504</TotalTime>
  <Words>1046</Words>
  <Application>Microsoft Macintosh PowerPoint</Application>
  <PresentationFormat>Широкоэкранный</PresentationFormat>
  <Paragraphs>79</Paragraphs>
  <Slides>12</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Avanti</vt:lpstr>
      <vt:lpstr>Calibri</vt:lpstr>
      <vt:lpstr>Calibri Light</vt:lpstr>
      <vt:lpstr>Times New Roman</vt:lpstr>
      <vt:lpstr>Тема Office</vt:lpstr>
      <vt:lpstr>Презентация PowerPoint</vt:lpstr>
      <vt:lpstr>Commitments</vt:lpstr>
      <vt:lpstr>Data limitations</vt:lpstr>
      <vt:lpstr>Donors </vt:lpstr>
      <vt:lpstr>“While most funders speak about the importance of community, their funding decisions do not match the rhetoric. In fact, donors increasingly expect data-driven impact evaluations of their investments, which are hard for community groups to deliver and which do not readily reflect the kind of work communities do.” –Ben Plumley, North America   “For community organizations, [they] need at least two to three years track record for holding funds or [they are] ineligible [to receive grants].” --Robin Montgomery, North America     “A zero appetite for risk, and a desire to invest in community change are incompatible. Many donors refuse to recognize this, and by their refusal simply ‘down-source’ risk to the already most vulnerable development players: NGOs.” –Jonathan Gunthorp, Sub-Saharan Africa </vt:lpstr>
      <vt:lpstr>Advocacy transition? </vt:lpstr>
      <vt:lpstr>Donors recommendations</vt:lpstr>
      <vt:lpstr>Lessons learned EECA – Governments support</vt:lpstr>
      <vt:lpstr>“The first realization has to be that community-based work needs and deserves funding. If supporting community-based organizations is a priority, then you’ll find a way to create the structure you need.” – Lee Waldorf, North America  </vt:lpstr>
      <vt:lpstr>LAC region experience</vt:lpstr>
      <vt:lpstr>Asia Pacific Legislative base to access governmental support  </vt:lpstr>
      <vt:lpstr>Conclusions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Volodymyr Kovalchuk</dc:creator>
  <cp:lastModifiedBy>Alexandra Volgina</cp:lastModifiedBy>
  <cp:revision>111</cp:revision>
  <cp:lastPrinted>2018-07-20T14:07:31Z</cp:lastPrinted>
  <dcterms:created xsi:type="dcterms:W3CDTF">2017-03-28T08:11:43Z</dcterms:created>
  <dcterms:modified xsi:type="dcterms:W3CDTF">2018-07-25T07:27:50Z</dcterms:modified>
</cp:coreProperties>
</file>